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Play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gjbr1wb3uRd+9eQEGydm+D9fj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9899dccf1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9899dccf1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899dccf1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39899dccf1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899dccf1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9899dccf1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E9E9"/>
              </a:buClr>
              <a:buSzPts val="2400"/>
              <a:buNone/>
              <a:defRPr sz="2400">
                <a:solidFill>
                  <a:srgbClr val="E9E9E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2000"/>
              <a:buNone/>
              <a:defRPr sz="2000">
                <a:solidFill>
                  <a:srgbClr val="E9E9E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800"/>
              <a:buNone/>
              <a:defRPr sz="1800">
                <a:solidFill>
                  <a:srgbClr val="E9E9E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Portátil con relleno sólid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81206" y="2403374"/>
            <a:ext cx="2204700" cy="22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758800" y="2403375"/>
            <a:ext cx="7117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Instituto</a:t>
            </a:r>
            <a:r>
              <a:rPr lang="es-E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Previsión Social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872040" y="3213220"/>
            <a:ext cx="503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Saldos Insolutos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 rot="6936337">
            <a:off x="-2454200" y="-2428815"/>
            <a:ext cx="4908401" cy="4857631"/>
          </a:xfrm>
          <a:prstGeom prst="arc">
            <a:avLst>
              <a:gd name="adj1" fmla="val 13781659"/>
              <a:gd name="adj2" fmla="val 0"/>
            </a:avLst>
          </a:prstGeom>
          <a:solidFill>
            <a:srgbClr val="FFC000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23520" y="873759"/>
            <a:ext cx="1676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DuocUC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s-ES"/>
              <a:t>Modelo de base de datos </a:t>
            </a:r>
            <a:br>
              <a:rPr lang="es-ES"/>
            </a:br>
            <a:br>
              <a:rPr lang="es-ES"/>
            </a:br>
            <a:endParaRPr/>
          </a:p>
        </p:txBody>
      </p:sp>
      <p:pic>
        <p:nvPicPr>
          <p:cNvPr id="551" name="Google Shape;55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8100" y="868174"/>
            <a:ext cx="6279000" cy="56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26" y="882025"/>
            <a:ext cx="11002111" cy="55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"/>
          <p:cNvSpPr/>
          <p:nvPr/>
        </p:nvSpPr>
        <p:spPr>
          <a:xfrm>
            <a:off x="2552700" y="1455750"/>
            <a:ext cx="7103100" cy="50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arquitectura</a:t>
            </a:r>
            <a:endParaRPr/>
          </a:p>
        </p:txBody>
      </p:sp>
      <p:pic>
        <p:nvPicPr>
          <p:cNvPr id="559" name="Google Shape;5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500" y="1544538"/>
            <a:ext cx="6991007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899dccf1a_0_98"/>
          <p:cNvSpPr/>
          <p:nvPr/>
        </p:nvSpPr>
        <p:spPr>
          <a:xfrm>
            <a:off x="6893725" y="-77400"/>
            <a:ext cx="5506500" cy="700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39899dccf1a_0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Tecnologías utilizadas</a:t>
            </a:r>
            <a:endParaRPr/>
          </a:p>
        </p:txBody>
      </p:sp>
      <p:sp>
        <p:nvSpPr>
          <p:cNvPr id="566" name="Google Shape;566;g39899dccf1a_0_98"/>
          <p:cNvSpPr txBox="1"/>
          <p:nvPr/>
        </p:nvSpPr>
        <p:spPr>
          <a:xfrm>
            <a:off x="851300" y="1925825"/>
            <a:ext cx="34827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Front-end: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HTML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CSS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Javascript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Back-end: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Python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Flask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Base de datos: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PostgreSQL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Versionado: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GitHUB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67" name="Google Shape;567;g39899dccf1a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999" y="1390074"/>
            <a:ext cx="2253418" cy="18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9899dccf1a_0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188" y="1804252"/>
            <a:ext cx="1927615" cy="10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9899dccf1a_0_98" descr="Python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625" y="3469300"/>
            <a:ext cx="1695747" cy="10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9899dccf1a_0_98" descr="Programación de API web en Python con Flas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5912" y="3469300"/>
            <a:ext cx="2067863" cy="1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9899dccf1a_0_98" descr="PostgreSQL logo and symbol, meaning, history, 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7409601" y="5232757"/>
            <a:ext cx="1695600" cy="10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39899dccf1a_0_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96597" y="5233521"/>
            <a:ext cx="957201" cy="9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2" title="pexels-goumbik-57406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125" y="-98225"/>
            <a:ext cx="12570527" cy="83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2"/>
          <p:cNvSpPr txBox="1">
            <a:spLocks noGrp="1"/>
          </p:cNvSpPr>
          <p:nvPr>
            <p:ph type="title"/>
          </p:nvPr>
        </p:nvSpPr>
        <p:spPr>
          <a:xfrm>
            <a:off x="838200" y="3015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Demostración web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899dccf1a_0_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Mejoras a futuro</a:t>
            </a:r>
            <a:endParaRPr/>
          </a:p>
        </p:txBody>
      </p:sp>
      <p:grpSp>
        <p:nvGrpSpPr>
          <p:cNvPr id="584" name="Google Shape;584;g39899dccf1a_0_126"/>
          <p:cNvGrpSpPr/>
          <p:nvPr/>
        </p:nvGrpSpPr>
        <p:grpSpPr>
          <a:xfrm>
            <a:off x="1137574" y="2103281"/>
            <a:ext cx="1325725" cy="1325725"/>
            <a:chOff x="2250914" y="296402"/>
            <a:chExt cx="2196000" cy="2196000"/>
          </a:xfrm>
        </p:grpSpPr>
        <p:sp>
          <p:nvSpPr>
            <p:cNvPr id="585" name="Google Shape;585;g39899dccf1a_0_126"/>
            <p:cNvSpPr/>
            <p:nvPr/>
          </p:nvSpPr>
          <p:spPr>
            <a:xfrm>
              <a:off x="2250914" y="296402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55200" tIns="55200" rIns="55200" bIns="55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g39899dccf1a_0_126"/>
            <p:cNvSpPr/>
            <p:nvPr/>
          </p:nvSpPr>
          <p:spPr>
            <a:xfrm>
              <a:off x="2718914" y="764402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55200" tIns="55200" rIns="55200" bIns="55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g39899dccf1a_0_126"/>
          <p:cNvGrpSpPr/>
          <p:nvPr/>
        </p:nvGrpSpPr>
        <p:grpSpPr>
          <a:xfrm>
            <a:off x="2463294" y="4370504"/>
            <a:ext cx="1484057" cy="1484057"/>
            <a:chOff x="6480914" y="296402"/>
            <a:chExt cx="2196000" cy="2196000"/>
          </a:xfrm>
        </p:grpSpPr>
        <p:sp>
          <p:nvSpPr>
            <p:cNvPr id="588" name="Google Shape;588;g39899dccf1a_0_126"/>
            <p:cNvSpPr/>
            <p:nvPr/>
          </p:nvSpPr>
          <p:spPr>
            <a:xfrm>
              <a:off x="6480914" y="296402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61800" tIns="61800" rIns="61800" bIns="61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39899dccf1a_0_126"/>
            <p:cNvSpPr/>
            <p:nvPr/>
          </p:nvSpPr>
          <p:spPr>
            <a:xfrm>
              <a:off x="6948914" y="764402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1800" tIns="61800" rIns="61800" bIns="61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g39899dccf1a_0_126"/>
          <p:cNvSpPr txBox="1"/>
          <p:nvPr/>
        </p:nvSpPr>
        <p:spPr>
          <a:xfrm>
            <a:off x="2723350" y="2127600"/>
            <a:ext cx="41721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s-ES" sz="19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Implementación de una API de SRCI para traer los datos de los causantes y representantes automáticamente según el rut.</a:t>
            </a:r>
            <a:endParaRPr sz="19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591" name="Google Shape;591;g39899dccf1a_0_126"/>
          <p:cNvSpPr txBox="1"/>
          <p:nvPr/>
        </p:nvSpPr>
        <p:spPr>
          <a:xfrm>
            <a:off x="4351475" y="4473975"/>
            <a:ext cx="40869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s-ES" sz="2100">
                <a:solidFill>
                  <a:srgbClr val="E9E9E9"/>
                </a:solidFill>
                <a:latin typeface="Play"/>
                <a:ea typeface="Play"/>
                <a:cs typeface="Play"/>
                <a:sym typeface="Play"/>
              </a:rPr>
              <a:t>Implementación de un logueo por clave única para los firmantes</a:t>
            </a:r>
            <a:endParaRPr sz="2100">
              <a:solidFill>
                <a:srgbClr val="E9E9E9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39899dccf1a_0_153" title="pexels-pixabay-32753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100" y="-370325"/>
            <a:ext cx="12311101" cy="759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</p:pic>
      <p:sp>
        <p:nvSpPr>
          <p:cNvPr id="597" name="Google Shape;597;g39899dccf1a_0_153"/>
          <p:cNvSpPr txBox="1">
            <a:spLocks noGrp="1"/>
          </p:cNvSpPr>
          <p:nvPr>
            <p:ph type="title"/>
          </p:nvPr>
        </p:nvSpPr>
        <p:spPr>
          <a:xfrm>
            <a:off x="778650" y="4836000"/>
            <a:ext cx="2751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GRACIAS.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Engranaje único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4547" y="-2919315"/>
            <a:ext cx="7420546" cy="742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 descr="Engranaje único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807872" y="-1831177"/>
            <a:ext cx="5007195" cy="500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643120" y="467360"/>
            <a:ext cx="57810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 descr="Usuarios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280" y="3634088"/>
            <a:ext cx="3037840" cy="303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"/>
          <p:cNvCxnSpPr/>
          <p:nvPr/>
        </p:nvCxnSpPr>
        <p:spPr>
          <a:xfrm flipH="1">
            <a:off x="4012299" y="3098799"/>
            <a:ext cx="646061" cy="102222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98;p2"/>
          <p:cNvCxnSpPr/>
          <p:nvPr/>
        </p:nvCxnSpPr>
        <p:spPr>
          <a:xfrm rot="10800000">
            <a:off x="4668520" y="3098800"/>
            <a:ext cx="35458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2"/>
          <p:cNvCxnSpPr/>
          <p:nvPr/>
        </p:nvCxnSpPr>
        <p:spPr>
          <a:xfrm flipH="1">
            <a:off x="4577080" y="4121028"/>
            <a:ext cx="721360" cy="72431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2"/>
          <p:cNvCxnSpPr/>
          <p:nvPr/>
        </p:nvCxnSpPr>
        <p:spPr>
          <a:xfrm rot="10800000">
            <a:off x="5298440" y="4121028"/>
            <a:ext cx="79756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01;p2"/>
          <p:cNvCxnSpPr/>
          <p:nvPr/>
        </p:nvCxnSpPr>
        <p:spPr>
          <a:xfrm rot="10800000">
            <a:off x="4643120" y="4998720"/>
            <a:ext cx="777240" cy="58928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"/>
          <p:cNvCxnSpPr/>
          <p:nvPr/>
        </p:nvCxnSpPr>
        <p:spPr>
          <a:xfrm rot="10800000">
            <a:off x="5420360" y="5588000"/>
            <a:ext cx="216408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8219440" y="2844944"/>
            <a:ext cx="30276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Sebastián</a:t>
            </a: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Madrid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121400" y="3768403"/>
            <a:ext cx="30276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José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Olivares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584440" y="5403334"/>
            <a:ext cx="30276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Yeremías </a:t>
            </a: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Venegas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070600" y="4147098"/>
            <a:ext cx="3027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Back-end.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8214360" y="3315024"/>
            <a:ext cx="393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la app externa y apoyo en la aplicación principal.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7559040" y="5680333"/>
            <a:ext cx="294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Toma de requerimientos y documentación.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225448" y="8300"/>
            <a:ext cx="10966551" cy="68497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0"/>
            <a:ext cx="11416415" cy="685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106400" y="759125"/>
            <a:ext cx="49785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 sz="4000"/>
              <a:t>Contexto de negocio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dist="139700" dir="3000000" sx="94000" sy="94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" descr="Pergamino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73" y="1510026"/>
            <a:ext cx="3872455" cy="38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6085611" y="2013044"/>
            <a:ext cx="5766600" cy="376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r>
              <a:rPr lang="es-ES" sz="3399"/>
              <a:t>el trámite para el cobro del "saldo insoluto" es un proceso burocrático, y esto conlleva a una pérdida de documentación que termina ocasionando la insatisfacción de los usuarios y en una ineficiencia institucional.</a:t>
            </a: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r>
              <a:rPr lang="es-ES" sz="3399"/>
              <a:t>La solución a este problema es la creación de una aplicación que integra todos estos procesos manuales a un proceso digital estandarizado.</a:t>
            </a: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" descr="Una flecha acertando el centro de una diana"/>
          <p:cNvPicPr preferRelativeResize="0"/>
          <p:nvPr/>
        </p:nvPicPr>
        <p:blipFill rotWithShape="1">
          <a:blip r:embed="rId3">
            <a:alphaModFix/>
          </a:blip>
          <a:srcRect t="14378" b="14698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6862"/>
                </a:srgbClr>
              </a:gs>
              <a:gs pos="4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 sz="4000"/>
              <a:t>Objetivo general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s-ES" sz="2400" dirty="0"/>
              <a:t>El objetivo general del proyecto es digitalizar y automatizar la gestión del proceso de saldo insoluto, un trámite que realiza el IPS en las sucursales de </a:t>
            </a:r>
            <a:r>
              <a:rPr lang="es-ES" sz="2400" dirty="0" err="1"/>
              <a:t>ChileAtiende</a:t>
            </a:r>
            <a:r>
              <a:rPr lang="es-ES" sz="2400" dirty="0"/>
              <a:t>, tanto para funcionarios de la institución como de las personas que realizan la solicitud.</a:t>
            </a:r>
            <a:endParaRPr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>
                <a:solidFill>
                  <a:schemeClr val="dk1"/>
                </a:solidFill>
              </a:rPr>
              <a:t>Objetivos específicos 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grpSp>
        <p:nvGrpSpPr>
          <p:cNvPr id="135" name="Google Shape;135;p5"/>
          <p:cNvGrpSpPr/>
          <p:nvPr/>
        </p:nvGrpSpPr>
        <p:grpSpPr>
          <a:xfrm>
            <a:off x="693117" y="1193254"/>
            <a:ext cx="1291642" cy="429215"/>
            <a:chOff x="2504802" y="1755501"/>
            <a:chExt cx="1598829" cy="531293"/>
          </a:xfrm>
        </p:grpSpPr>
        <p:sp>
          <p:nvSpPr>
            <p:cNvPr id="136" name="Google Shape;136;p5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5"/>
          <p:cNvSpPr/>
          <p:nvPr/>
        </p:nvSpPr>
        <p:spPr>
          <a:xfrm>
            <a:off x="4397727" y="421588"/>
            <a:ext cx="1291468" cy="1291468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4397727" y="421588"/>
            <a:ext cx="1291468" cy="1291468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141" name="Google Shape;141;p5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311" name="Google Shape;311;p5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5"/>
          <p:cNvSpPr txBox="1">
            <a:spLocks noGrp="1"/>
          </p:cNvSpPr>
          <p:nvPr>
            <p:ph type="body" idx="1"/>
          </p:nvPr>
        </p:nvSpPr>
        <p:spPr>
          <a:xfrm>
            <a:off x="6477276" y="1130851"/>
            <a:ext cx="5561400" cy="5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Desarrollar un producto de software de alta calidad, el cual será una plataforma web capaz de gestionar y administrar documentos, firmas y expedientes de manera digital.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Solucionar los problemas de ineficiencia y burocracia que presenta el proceso de solicitar un saldo insoluto de manera presencial para los beneficiarios.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Facilitar el trabajo de los funcionarios del IPS mediante la automatización de tareas mediante el software creado.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Reducir el papeleo físico, que ralentiza los procesos y genera un gran gasto de recursos.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ngranaje con brújulas con los engranajes girando">
            <a:extLst>
              <a:ext uri="{FF2B5EF4-FFF2-40B4-BE49-F238E27FC236}">
                <a16:creationId xmlns:a16="http://schemas.microsoft.com/office/drawing/2014/main" id="{92ABF26D-E561-680E-E314-852F2C43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-20320" y="-968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8417BA-7E09-905A-A8E1-217082C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222"/>
            <a:ext cx="9144000" cy="183848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Requerimientos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3D2A2AD-73F8-1B1A-CA00-99E934DBC80D}"/>
              </a:ext>
            </a:extLst>
          </p:cNvPr>
          <p:cNvSpPr txBox="1">
            <a:spLocks/>
          </p:cNvSpPr>
          <p:nvPr/>
        </p:nvSpPr>
        <p:spPr>
          <a:xfrm>
            <a:off x="6842586" y="2320923"/>
            <a:ext cx="5073445" cy="407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>
                <a:solidFill>
                  <a:srgbClr val="FFFFFF"/>
                </a:solidFill>
              </a:rPr>
              <a:t>No funcionales: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Estética y facilidad de uso.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Confidencialidad y trazabilidad.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Interoperabilidad y portabilidad.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Eficiencia de tiempo.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FFFFFF"/>
              </a:solidFill>
            </a:endParaRPr>
          </a:p>
          <a:p>
            <a:pPr algn="l"/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F0D7AF0-7925-0BF7-759A-E5DE05EA34DB}"/>
              </a:ext>
            </a:extLst>
          </p:cNvPr>
          <p:cNvSpPr txBox="1">
            <a:spLocks/>
          </p:cNvSpPr>
          <p:nvPr/>
        </p:nvSpPr>
        <p:spPr>
          <a:xfrm>
            <a:off x="275970" y="2414330"/>
            <a:ext cx="5073445" cy="398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>
                <a:solidFill>
                  <a:srgbClr val="FFFFFF"/>
                </a:solidFill>
              </a:rPr>
              <a:t>Funcionales: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Carga y asociación de documentos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Autenticación y roles de usuario.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Firma digital interna.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Firma de herederos.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Cálculo del saldo insoluto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Consulta de estado de solicitud.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81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"/>
          <p:cNvSpPr txBox="1"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lay"/>
              <a:buNone/>
            </a:pPr>
            <a:r>
              <a:rPr lang="es-ES" sz="2600"/>
              <a:t>Alcances </a:t>
            </a:r>
            <a:br>
              <a:rPr lang="es-ES" sz="2600"/>
            </a:br>
            <a:br>
              <a:rPr lang="es-ES" sz="2600"/>
            </a:br>
            <a:endParaRPr sz="2600"/>
          </a:p>
        </p:txBody>
      </p:sp>
      <p:grpSp>
        <p:nvGrpSpPr>
          <p:cNvPr id="487" name="Google Shape;487;p6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488" name="Google Shape;488;p6"/>
            <p:cNvSpPr/>
            <p:nvPr/>
          </p:nvSpPr>
          <p:spPr>
            <a:xfrm>
              <a:off x="11013369" y="554152"/>
              <a:ext cx="171515" cy="171515"/>
            </a:xfrm>
            <a:custGeom>
              <a:avLst/>
              <a:gdLst/>
              <a:ahLst/>
              <a:cxnLst/>
              <a:rect l="l" t="t" r="r" b="b"/>
              <a:pathLst>
                <a:path w="171515" h="171515" extrusionOk="0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1455951" y="837005"/>
              <a:ext cx="112426" cy="112426"/>
            </a:xfrm>
            <a:custGeom>
              <a:avLst/>
              <a:gdLst/>
              <a:ahLst/>
              <a:cxnLst/>
              <a:rect l="l" t="t" r="r" b="b"/>
              <a:pathLst>
                <a:path w="112426" h="112426" extrusionOk="0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994200" y="1472473"/>
              <a:ext cx="157545" cy="157545"/>
            </a:xfrm>
            <a:custGeom>
              <a:avLst/>
              <a:gdLst/>
              <a:ahLst/>
              <a:cxnLst/>
              <a:rect l="l" t="t" r="r" b="b"/>
              <a:pathLst>
                <a:path w="157545" h="157545" extrusionOk="0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1" name="Google Shape;491;p6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492" name="Google Shape;492;p6"/>
          <p:cNvGrpSpPr/>
          <p:nvPr/>
        </p:nvGrpSpPr>
        <p:grpSpPr>
          <a:xfrm>
            <a:off x="1195234" y="2092274"/>
            <a:ext cx="9341762" cy="3860901"/>
            <a:chOff x="7172" y="266649"/>
            <a:chExt cx="9341762" cy="3860901"/>
          </a:xfrm>
        </p:grpSpPr>
        <p:sp>
          <p:nvSpPr>
            <p:cNvPr id="493" name="Google Shape;493;p6"/>
            <p:cNvSpPr/>
            <p:nvPr/>
          </p:nvSpPr>
          <p:spPr>
            <a:xfrm>
              <a:off x="2705303" y="1030908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 txBox="1"/>
            <p:nvPr/>
          </p:nvSpPr>
          <p:spPr>
            <a:xfrm>
              <a:off x="2984971" y="1073523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7172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 txBox="1"/>
            <p:nvPr/>
          </p:nvSpPr>
          <p:spPr>
            <a:xfrm>
              <a:off x="7172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idioma del software es español.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6026219" y="1030908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 txBox="1"/>
            <p:nvPr/>
          </p:nvSpPr>
          <p:spPr>
            <a:xfrm>
              <a:off x="6305886" y="1073523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3328087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 txBox="1"/>
            <p:nvPr/>
          </p:nvSpPr>
          <p:spPr>
            <a:xfrm>
              <a:off x="3328087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Se debe ingresar la información del expediente de forma manual, tanto de causante como de representantes y beneficiarios.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357138" y="1884807"/>
              <a:ext cx="6641830" cy="5903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3476"/>
                  </a:lnTo>
                  <a:lnTo>
                    <a:pt x="0" y="63476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 txBox="1"/>
            <p:nvPr/>
          </p:nvSpPr>
          <p:spPr>
            <a:xfrm>
              <a:off x="4511283" y="2176895"/>
              <a:ext cx="33353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6649003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 txBox="1"/>
            <p:nvPr/>
          </p:nvSpPr>
          <p:spPr>
            <a:xfrm>
              <a:off x="6649003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principal tendrá 2 roles, el "ejecutivo" y la "jefatura".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705303" y="3271851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 txBox="1"/>
            <p:nvPr/>
          </p:nvSpPr>
          <p:spPr>
            <a:xfrm>
              <a:off x="2984971" y="3314466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7172" y="2507592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 txBox="1"/>
            <p:nvPr/>
          </p:nvSpPr>
          <p:spPr>
            <a:xfrm>
              <a:off x="7172" y="2507592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contará con una aplicación externa para el uso de los representantes y su principal función será generar y enviar las firmas.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328087" y="2507592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 txBox="1"/>
            <p:nvPr/>
          </p:nvSpPr>
          <p:spPr>
            <a:xfrm>
              <a:off x="3328087" y="2507592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cumplirá su ciclo hasta el calculo del saldo insoluto, para finalmente ser aprobado manualmente por la jefatura.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Metodología </a:t>
            </a:r>
            <a:endParaRPr/>
          </a:p>
        </p:txBody>
      </p:sp>
      <p:grpSp>
        <p:nvGrpSpPr>
          <p:cNvPr id="516" name="Google Shape;516;p7"/>
          <p:cNvGrpSpPr/>
          <p:nvPr/>
        </p:nvGrpSpPr>
        <p:grpSpPr>
          <a:xfrm>
            <a:off x="944198" y="1531361"/>
            <a:ext cx="10323922" cy="4933831"/>
            <a:chOff x="822278" y="27681"/>
            <a:chExt cx="10323922" cy="4933831"/>
          </a:xfrm>
        </p:grpSpPr>
        <p:sp>
          <p:nvSpPr>
            <p:cNvPr id="517" name="Google Shape;517;p7"/>
            <p:cNvSpPr/>
            <p:nvPr/>
          </p:nvSpPr>
          <p:spPr>
            <a:xfrm>
              <a:off x="1988621" y="27681"/>
              <a:ext cx="1908562" cy="19085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822278" y="2676478"/>
              <a:ext cx="4241250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 txBox="1"/>
            <p:nvPr/>
          </p:nvSpPr>
          <p:spPr>
            <a:xfrm>
              <a:off x="822278" y="2676478"/>
              <a:ext cx="4241250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s-E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 usará la metodología cascada.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521693" y="27681"/>
              <a:ext cx="1908562" cy="19085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805746" y="2676478"/>
              <a:ext cx="5340454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 txBox="1"/>
            <p:nvPr/>
          </p:nvSpPr>
          <p:spPr>
            <a:xfrm>
              <a:off x="5805746" y="2676478"/>
              <a:ext cx="5340454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s-E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Debido a la naturaleza clara del objetivo a lograr, la metodología cascada es la más adecuada para la gestión del proyecto, puesto que nos permitirá trabajar planificadamente en cada fase del proyecto, para así asegurar que el avance a la siguiente fase del proyecto no acarré problemas que puedan escalar por el avance de este mismo.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7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Cronograma</a:t>
            </a:r>
            <a:endParaRPr/>
          </a:p>
        </p:txBody>
      </p:sp>
      <p:sp>
        <p:nvSpPr>
          <p:cNvPr id="529" name="Google Shape;529;p8"/>
          <p:cNvSpPr/>
          <p:nvPr/>
        </p:nvSpPr>
        <p:spPr>
          <a:xfrm>
            <a:off x="1395300" y="3504700"/>
            <a:ext cx="9401400" cy="12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>
            <a:off x="1856309" y="2083244"/>
            <a:ext cx="550500" cy="55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>
            <a:off x="4077287" y="5126219"/>
            <a:ext cx="550500" cy="55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>
            <a:off x="7067840" y="2083244"/>
            <a:ext cx="550500" cy="550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488200" y="2633750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1 a 4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9399301" y="5126223"/>
            <a:ext cx="550500" cy="550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>
            <a:off x="185630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4077275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"/>
          <p:cNvSpPr/>
          <p:nvPr/>
        </p:nvSpPr>
        <p:spPr>
          <a:xfrm>
            <a:off x="706785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8"/>
          <p:cNvSpPr/>
          <p:nvPr/>
        </p:nvSpPr>
        <p:spPr>
          <a:xfrm>
            <a:off x="939930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3709175" y="5676725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4 a 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0" name="Google Shape;540;p8"/>
          <p:cNvSpPr txBox="1"/>
          <p:nvPr/>
        </p:nvSpPr>
        <p:spPr>
          <a:xfrm>
            <a:off x="6699750" y="2660400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 7 a 15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8935800" y="5676725"/>
            <a:ext cx="14775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16 a 18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3002500" y="206707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Reuniones iniciales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Toma de requerimientos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Documentación temprana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5215650" y="512622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Diseño de la arquitectura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Elección de tecnologías y  servicios a utilizar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4" name="Google Shape;544;p8"/>
          <p:cNvSpPr txBox="1"/>
          <p:nvPr/>
        </p:nvSpPr>
        <p:spPr>
          <a:xfrm>
            <a:off x="8010600" y="206707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Desarrollo de plataforma web y aplicación.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implementación de funcionalidades básicas.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5" name="Google Shape;545;p8"/>
          <p:cNvSpPr txBox="1"/>
          <p:nvPr/>
        </p:nvSpPr>
        <p:spPr>
          <a:xfrm>
            <a:off x="10210150" y="5126225"/>
            <a:ext cx="17628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Pruebas finales.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Ultimas validaciones.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Entrega del producto.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568</Words>
  <Application>Microsoft Office PowerPoint</Application>
  <PresentationFormat>Panorámica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Play</vt:lpstr>
      <vt:lpstr>Office Theme</vt:lpstr>
      <vt:lpstr>Presentación de PowerPoint</vt:lpstr>
      <vt:lpstr>Presentación de PowerPoint</vt:lpstr>
      <vt:lpstr>Contexto de negocio</vt:lpstr>
      <vt:lpstr>Objetivo general</vt:lpstr>
      <vt:lpstr>Objetivos específicos  </vt:lpstr>
      <vt:lpstr>Requerimientos</vt:lpstr>
      <vt:lpstr>Alcances   </vt:lpstr>
      <vt:lpstr>Metodología </vt:lpstr>
      <vt:lpstr>Cronograma</vt:lpstr>
      <vt:lpstr>Modelo de base de datos   </vt:lpstr>
      <vt:lpstr>arquitectura</vt:lpstr>
      <vt:lpstr>Tecnologías utilizadas</vt:lpstr>
      <vt:lpstr>Demostración web</vt:lpstr>
      <vt:lpstr>Mejoras a futuro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YEREMIAS . VENEGAS PILQUINIR</dc:creator>
  <cp:lastModifiedBy>YEREMIAS . VENEGAS PILQUINIR</cp:lastModifiedBy>
  <cp:revision>6</cp:revision>
  <dcterms:created xsi:type="dcterms:W3CDTF">2025-11-03T22:00:22Z</dcterms:created>
  <dcterms:modified xsi:type="dcterms:W3CDTF">2025-12-01T23:37:22Z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